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7" r:id="rId2"/>
    <p:sldId id="350" r:id="rId3"/>
    <p:sldId id="349" r:id="rId4"/>
    <p:sldId id="351" r:id="rId5"/>
    <p:sldId id="355" r:id="rId6"/>
    <p:sldId id="357" r:id="rId7"/>
    <p:sldId id="356" r:id="rId8"/>
    <p:sldId id="354" r:id="rId9"/>
    <p:sldId id="35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layfair Display" pitchFamily="2" charset="0"/>
      <p:regular r:id="rId17"/>
      <p:bold r:id="rId18"/>
      <p:italic r:id="rId19"/>
      <p:boldItalic r:id="rId20"/>
    </p:embeddedFont>
    <p:embeddedFont>
      <p:font typeface="Roboto" pitchFamily="2" charset="0"/>
      <p:regular r:id="rId21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39" d="100"/>
          <a:sy n="39" d="100"/>
        </p:scale>
        <p:origin x="72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A5698CDE-3638-4628-AA7E-D98D8DD05010}"/>
              </a:ext>
            </a:extLst>
          </p:cNvPr>
          <p:cNvGrpSpPr/>
          <p:nvPr userDrawn="1"/>
        </p:nvGrpSpPr>
        <p:grpSpPr>
          <a:xfrm>
            <a:off x="2259496" y="5365750"/>
            <a:ext cx="13971104" cy="2886671"/>
            <a:chOff x="0" y="0"/>
            <a:chExt cx="5305913" cy="95773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BC86445-3C85-435A-9C24-B273A286706D}"/>
                </a:ext>
              </a:extLst>
            </p:cNvPr>
            <p:cNvSpPr/>
            <p:nvPr/>
          </p:nvSpPr>
          <p:spPr>
            <a:xfrm>
              <a:off x="0" y="0"/>
              <a:ext cx="5305913" cy="957733"/>
            </a:xfrm>
            <a:custGeom>
              <a:avLst/>
              <a:gdLst/>
              <a:ahLst/>
              <a:cxnLst/>
              <a:rect l="l" t="t" r="r" b="b"/>
              <a:pathLst>
                <a:path w="5305913" h="957733">
                  <a:moveTo>
                    <a:pt x="5181452" y="957733"/>
                  </a:moveTo>
                  <a:lnTo>
                    <a:pt x="124460" y="957733"/>
                  </a:lnTo>
                  <a:cubicBezTo>
                    <a:pt x="55880" y="957733"/>
                    <a:pt x="0" y="901853"/>
                    <a:pt x="0" y="8332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81453" y="0"/>
                  </a:lnTo>
                  <a:cubicBezTo>
                    <a:pt x="5250033" y="0"/>
                    <a:pt x="5305913" y="55880"/>
                    <a:pt x="5305913" y="124460"/>
                  </a:cubicBezTo>
                  <a:lnTo>
                    <a:pt x="5305913" y="833273"/>
                  </a:lnTo>
                  <a:cubicBezTo>
                    <a:pt x="5305913" y="901853"/>
                    <a:pt x="5250033" y="957733"/>
                    <a:pt x="5181453" y="957733"/>
                  </a:cubicBezTo>
                  <a:close/>
                </a:path>
              </a:pathLst>
            </a:custGeom>
            <a:solidFill>
              <a:srgbClr val="BB3E3E"/>
            </a:solidFill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DA04A4-65F4-4088-B123-57E9C75B5F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05410-BBF6-43D1-B6F2-3E6ECF8D57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12504" y="5744723"/>
            <a:ext cx="13716000" cy="24828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ts val="3919"/>
              </a:lnSpc>
            </a:pPr>
            <a:r>
              <a:rPr lang="en-US" sz="2400" dirty="0">
                <a:solidFill>
                  <a:schemeClr val="tx1"/>
                </a:solidFill>
                <a:latin typeface="Playfair Display" panose="020B0604020202020204" charset="0"/>
              </a:rPr>
              <a:t>Jack </a:t>
            </a:r>
            <a:r>
              <a:rPr lang="en-US" sz="2400" dirty="0" err="1">
                <a:solidFill>
                  <a:schemeClr val="tx1"/>
                </a:solidFill>
                <a:latin typeface="Playfair Display" panose="020B0604020202020204" charset="0"/>
              </a:rPr>
              <a:t>Jedwab</a:t>
            </a:r>
            <a:endParaRPr lang="en-US" sz="2400" dirty="0">
              <a:solidFill>
                <a:schemeClr val="tx1"/>
              </a:solidFill>
              <a:latin typeface="Playfair Display" panose="020B0604020202020204" charset="0"/>
            </a:endParaRPr>
          </a:p>
          <a:p>
            <a:pPr>
              <a:lnSpc>
                <a:spcPts val="3919"/>
              </a:lnSpc>
            </a:pPr>
            <a:r>
              <a:rPr lang="en-US" sz="2400" dirty="0">
                <a:solidFill>
                  <a:schemeClr val="tx1"/>
                </a:solidFill>
                <a:latin typeface="Playfair Display" panose="020B0604020202020204" charset="0"/>
              </a:rPr>
              <a:t>President and CEO</a:t>
            </a:r>
          </a:p>
          <a:p>
            <a:pPr>
              <a:lnSpc>
                <a:spcPts val="3919"/>
              </a:lnSpc>
            </a:pPr>
            <a:r>
              <a:rPr lang="en-US" sz="2400" dirty="0">
                <a:solidFill>
                  <a:schemeClr val="tx1"/>
                </a:solidFill>
                <a:latin typeface="Playfair Display" panose="020B0604020202020204" charset="0"/>
              </a:rPr>
              <a:t>Association for Canadian Studies and Metropolis Institute</a:t>
            </a:r>
          </a:p>
          <a:p>
            <a:pPr>
              <a:lnSpc>
                <a:spcPts val="3919"/>
              </a:lnSpc>
            </a:pPr>
            <a:endParaRPr lang="en-US" sz="2400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EEA2-4C20-4FE6-91E1-3D999C02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3600" y="1333500"/>
            <a:ext cx="10972800" cy="746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Text 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C71AB78-F844-4222-99DA-2721EC3BE2B9}"/>
              </a:ext>
            </a:extLst>
          </p:cNvPr>
          <p:cNvGrpSpPr/>
          <p:nvPr userDrawn="1"/>
        </p:nvGrpSpPr>
        <p:grpSpPr>
          <a:xfrm>
            <a:off x="-381000" y="0"/>
            <a:ext cx="5548534" cy="10287000"/>
            <a:chOff x="0" y="0"/>
            <a:chExt cx="2139868" cy="3479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4898F45-915A-4BEE-8F5A-6CB226A19D14}"/>
                </a:ext>
              </a:extLst>
            </p:cNvPr>
            <p:cNvSpPr/>
            <p:nvPr/>
          </p:nvSpPr>
          <p:spPr>
            <a:xfrm>
              <a:off x="0" y="0"/>
              <a:ext cx="2139868" cy="3479800"/>
            </a:xfrm>
            <a:custGeom>
              <a:avLst/>
              <a:gdLst/>
              <a:ahLst/>
              <a:cxnLst/>
              <a:rect l="l" t="t" r="r" b="b"/>
              <a:pathLst>
                <a:path w="2139868" h="3479800">
                  <a:moveTo>
                    <a:pt x="201540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15408" y="0"/>
                  </a:lnTo>
                  <a:cubicBezTo>
                    <a:pt x="2083988" y="0"/>
                    <a:pt x="2139868" y="55880"/>
                    <a:pt x="2139868" y="124460"/>
                  </a:cubicBezTo>
                  <a:lnTo>
                    <a:pt x="2139868" y="3355340"/>
                  </a:lnTo>
                  <a:cubicBezTo>
                    <a:pt x="2139868" y="3423920"/>
                    <a:pt x="2083988" y="3479800"/>
                    <a:pt x="2015408" y="3479800"/>
                  </a:cubicBezTo>
                  <a:close/>
                </a:path>
              </a:pathLst>
            </a:custGeom>
            <a:solidFill>
              <a:srgbClr val="BB3E3E"/>
            </a:solidFill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3CD5FC-D263-4699-BF13-F162C01A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" y="3467100"/>
            <a:ext cx="46101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80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31033D8F-D047-4918-A831-73B23CB8B951}"/>
              </a:ext>
            </a:extLst>
          </p:cNvPr>
          <p:cNvGrpSpPr/>
          <p:nvPr userDrawn="1"/>
        </p:nvGrpSpPr>
        <p:grpSpPr>
          <a:xfrm>
            <a:off x="996399" y="73520"/>
            <a:ext cx="16447604" cy="2463306"/>
            <a:chOff x="-1870" y="-78387"/>
            <a:chExt cx="5305913" cy="957733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1C8073B2-E58D-4058-9C33-DF90C3FD7EF2}"/>
                </a:ext>
              </a:extLst>
            </p:cNvPr>
            <p:cNvSpPr/>
            <p:nvPr/>
          </p:nvSpPr>
          <p:spPr>
            <a:xfrm>
              <a:off x="-1870" y="-78387"/>
              <a:ext cx="5305913" cy="957733"/>
            </a:xfrm>
            <a:custGeom>
              <a:avLst/>
              <a:gdLst/>
              <a:ahLst/>
              <a:cxnLst/>
              <a:rect l="l" t="t" r="r" b="b"/>
              <a:pathLst>
                <a:path w="5305913" h="957733">
                  <a:moveTo>
                    <a:pt x="5181452" y="957733"/>
                  </a:moveTo>
                  <a:lnTo>
                    <a:pt x="124460" y="957733"/>
                  </a:lnTo>
                  <a:cubicBezTo>
                    <a:pt x="55880" y="957733"/>
                    <a:pt x="0" y="901853"/>
                    <a:pt x="0" y="8332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81453" y="0"/>
                  </a:lnTo>
                  <a:cubicBezTo>
                    <a:pt x="5250033" y="0"/>
                    <a:pt x="5305913" y="55880"/>
                    <a:pt x="5305913" y="124460"/>
                  </a:cubicBezTo>
                  <a:lnTo>
                    <a:pt x="5305913" y="833273"/>
                  </a:lnTo>
                  <a:cubicBezTo>
                    <a:pt x="5305913" y="901853"/>
                    <a:pt x="5250033" y="957733"/>
                    <a:pt x="5181453" y="957733"/>
                  </a:cubicBezTo>
                  <a:close/>
                </a:path>
              </a:pathLst>
            </a:custGeom>
            <a:solidFill>
              <a:srgbClr val="BB3E3E"/>
            </a:solidFill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B5236D-1F40-4C61-9742-C64CD9C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38931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5E3768E7-7814-449C-B20A-86C1C38F6C4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57300" y="3086100"/>
            <a:ext cx="16192500" cy="58674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8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B6E6A808-C5B2-43C0-AC0C-D18A0BE1DD13}"/>
              </a:ext>
            </a:extLst>
          </p:cNvPr>
          <p:cNvGrpSpPr/>
          <p:nvPr userDrawn="1"/>
        </p:nvGrpSpPr>
        <p:grpSpPr>
          <a:xfrm>
            <a:off x="996399" y="73520"/>
            <a:ext cx="16447604" cy="2463306"/>
            <a:chOff x="-1870" y="-78387"/>
            <a:chExt cx="5305913" cy="957733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7FE7887C-68AF-4E8F-B660-36566325F81F}"/>
                </a:ext>
              </a:extLst>
            </p:cNvPr>
            <p:cNvSpPr/>
            <p:nvPr/>
          </p:nvSpPr>
          <p:spPr>
            <a:xfrm>
              <a:off x="-1870" y="-78387"/>
              <a:ext cx="5305913" cy="957733"/>
            </a:xfrm>
            <a:custGeom>
              <a:avLst/>
              <a:gdLst/>
              <a:ahLst/>
              <a:cxnLst/>
              <a:rect l="l" t="t" r="r" b="b"/>
              <a:pathLst>
                <a:path w="5305913" h="957733">
                  <a:moveTo>
                    <a:pt x="5181452" y="957733"/>
                  </a:moveTo>
                  <a:lnTo>
                    <a:pt x="124460" y="957733"/>
                  </a:lnTo>
                  <a:cubicBezTo>
                    <a:pt x="55880" y="957733"/>
                    <a:pt x="0" y="901853"/>
                    <a:pt x="0" y="8332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81453" y="0"/>
                  </a:lnTo>
                  <a:cubicBezTo>
                    <a:pt x="5250033" y="0"/>
                    <a:pt x="5305913" y="55880"/>
                    <a:pt x="5305913" y="124460"/>
                  </a:cubicBezTo>
                  <a:lnTo>
                    <a:pt x="5305913" y="833273"/>
                  </a:lnTo>
                  <a:cubicBezTo>
                    <a:pt x="5305913" y="901853"/>
                    <a:pt x="5250033" y="957733"/>
                    <a:pt x="5181453" y="957733"/>
                  </a:cubicBezTo>
                  <a:close/>
                </a:path>
              </a:pathLst>
            </a:custGeom>
            <a:solidFill>
              <a:srgbClr val="BB3E3E"/>
            </a:solidFill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D5223A-650E-4B3D-AC3C-3AC1B833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10604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8DA1-86EB-478A-BB94-9928CFF0FD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810500" cy="652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41F3688-4D8E-4456-9647-858A10A73FF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220202" y="2738438"/>
            <a:ext cx="7810498" cy="652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41739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8E6538B-57FE-4D5F-B6EB-D4C444C1D163}"/>
              </a:ext>
            </a:extLst>
          </p:cNvPr>
          <p:cNvSpPr/>
          <p:nvPr userDrawn="1"/>
        </p:nvSpPr>
        <p:spPr>
          <a:xfrm>
            <a:off x="996399" y="73520"/>
            <a:ext cx="16447604" cy="2463306"/>
          </a:xfrm>
          <a:custGeom>
            <a:avLst/>
            <a:gdLst/>
            <a:ahLst/>
            <a:cxnLst/>
            <a:rect l="l" t="t" r="r" b="b"/>
            <a:pathLst>
              <a:path w="5305913" h="957733">
                <a:moveTo>
                  <a:pt x="5181452" y="957733"/>
                </a:moveTo>
                <a:lnTo>
                  <a:pt x="124460" y="957733"/>
                </a:lnTo>
                <a:cubicBezTo>
                  <a:pt x="55880" y="957733"/>
                  <a:pt x="0" y="901853"/>
                  <a:pt x="0" y="83327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81453" y="0"/>
                </a:lnTo>
                <a:cubicBezTo>
                  <a:pt x="5250033" y="0"/>
                  <a:pt x="5305913" y="55880"/>
                  <a:pt x="5305913" y="124460"/>
                </a:cubicBezTo>
                <a:lnTo>
                  <a:pt x="5305913" y="833273"/>
                </a:lnTo>
                <a:cubicBezTo>
                  <a:pt x="5305913" y="901853"/>
                  <a:pt x="5250033" y="957733"/>
                  <a:pt x="5181453" y="957733"/>
                </a:cubicBezTo>
                <a:close/>
              </a:path>
            </a:pathLst>
          </a:custGeom>
          <a:solidFill>
            <a:srgbClr val="BB3E3E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B0EBD-152C-4D4C-8326-26A319EF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101" y="310604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08DA8-95A3-4A08-8A85-38F4A5A01A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475" y="2786061"/>
            <a:ext cx="7735888" cy="64992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4DE951E-561C-40D9-9191-70103D41DAE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96400" y="2786063"/>
            <a:ext cx="7737475" cy="6499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CHART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672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D6B94EB9-04C9-4C74-98B9-193E73976547}"/>
              </a:ext>
            </a:extLst>
          </p:cNvPr>
          <p:cNvGrpSpPr/>
          <p:nvPr userDrawn="1"/>
        </p:nvGrpSpPr>
        <p:grpSpPr>
          <a:xfrm>
            <a:off x="1215831" y="0"/>
            <a:ext cx="15685362" cy="4161070"/>
            <a:chOff x="0" y="0"/>
            <a:chExt cx="5305913" cy="140757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CD6B7149-7953-4184-A1D4-6EACEAAC146E}"/>
                </a:ext>
              </a:extLst>
            </p:cNvPr>
            <p:cNvSpPr/>
            <p:nvPr/>
          </p:nvSpPr>
          <p:spPr>
            <a:xfrm>
              <a:off x="0" y="0"/>
              <a:ext cx="5305913" cy="1407572"/>
            </a:xfrm>
            <a:custGeom>
              <a:avLst/>
              <a:gdLst/>
              <a:ahLst/>
              <a:cxnLst/>
              <a:rect l="l" t="t" r="r" b="b"/>
              <a:pathLst>
                <a:path w="5305913" h="1407572">
                  <a:moveTo>
                    <a:pt x="5181452" y="1407572"/>
                  </a:moveTo>
                  <a:lnTo>
                    <a:pt x="124460" y="1407572"/>
                  </a:lnTo>
                  <a:cubicBezTo>
                    <a:pt x="55880" y="1407572"/>
                    <a:pt x="0" y="1351692"/>
                    <a:pt x="0" y="12831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81453" y="0"/>
                  </a:lnTo>
                  <a:cubicBezTo>
                    <a:pt x="5250033" y="0"/>
                    <a:pt x="5305913" y="55880"/>
                    <a:pt x="5305913" y="124460"/>
                  </a:cubicBezTo>
                  <a:lnTo>
                    <a:pt x="5305913" y="1283112"/>
                  </a:lnTo>
                  <a:cubicBezTo>
                    <a:pt x="5305913" y="1351692"/>
                    <a:pt x="5250033" y="1407572"/>
                    <a:pt x="5181453" y="1407572"/>
                  </a:cubicBezTo>
                  <a:close/>
                </a:path>
              </a:pathLst>
            </a:custGeom>
            <a:solidFill>
              <a:srgbClr val="BB3E3E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58FB007-2A77-4612-A492-6E6725F1A154}"/>
              </a:ext>
            </a:extLst>
          </p:cNvPr>
          <p:cNvSpPr txBox="1"/>
          <p:nvPr userDrawn="1"/>
        </p:nvSpPr>
        <p:spPr>
          <a:xfrm>
            <a:off x="1215831" y="5161045"/>
            <a:ext cx="11357169" cy="956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202020"/>
                </a:solidFill>
                <a:latin typeface="Playfair Display"/>
              </a:rPr>
              <a:t>© 2022 Association for Canadian Studies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202020"/>
                </a:solidFill>
                <a:latin typeface="Playfair Display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54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1F34C-754C-4361-B695-8A1521D5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C2B54-5C33-4E8E-8FC1-75BFA17D6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919"/>
              </a:lnSpc>
            </a:pPr>
            <a:endParaRPr lang="en-US" sz="2800" dirty="0">
              <a:solidFill>
                <a:schemeClr val="tx1"/>
              </a:solidFill>
              <a:latin typeface="Playfair Display" panose="020B0604020202020204" charset="0"/>
            </a:endParaRPr>
          </a:p>
          <a:p>
            <a:pPr>
              <a:lnSpc>
                <a:spcPts val="3919"/>
              </a:lnSpc>
            </a:pPr>
            <a:endParaRPr lang="en-US" sz="2800" dirty="0">
              <a:solidFill>
                <a:schemeClr val="tx1"/>
              </a:solidFill>
              <a:latin typeface="Playfair Display" panose="020B0604020202020204" charset="0"/>
            </a:endParaRPr>
          </a:p>
          <a:p>
            <a:pPr>
              <a:lnSpc>
                <a:spcPts val="3919"/>
              </a:lnSpc>
            </a:pPr>
            <a:endParaRPr lang="en-US" sz="2800" dirty="0">
              <a:solidFill>
                <a:schemeClr val="tx1"/>
              </a:solidFill>
              <a:latin typeface="Playfair Display" panose="020B0604020202020204" charset="0"/>
            </a:endParaRPr>
          </a:p>
          <a:p>
            <a:pPr>
              <a:lnSpc>
                <a:spcPts val="3919"/>
              </a:lnSpc>
            </a:pPr>
            <a:endParaRPr lang="en-US" sz="2800" dirty="0">
              <a:solidFill>
                <a:schemeClr val="tx1"/>
              </a:solidFill>
              <a:latin typeface="Playfair Display" panose="020B0604020202020204" charset="0"/>
            </a:endParaRP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chemeClr val="tx1"/>
                </a:solidFill>
                <a:latin typeface="Playfair Display" panose="020B0604020202020204" charset="0"/>
              </a:rPr>
              <a:t>Jack </a:t>
            </a:r>
            <a:r>
              <a:rPr lang="en-US" sz="2800" dirty="0" err="1">
                <a:solidFill>
                  <a:schemeClr val="tx1"/>
                </a:solidFill>
                <a:latin typeface="Playfair Display" panose="020B0604020202020204" charset="0"/>
              </a:rPr>
              <a:t>Jedwab</a:t>
            </a:r>
            <a:endParaRPr lang="en-US" sz="2800" dirty="0">
              <a:solidFill>
                <a:schemeClr val="tx1"/>
              </a:solidFill>
              <a:latin typeface="Playfair Display" panose="020B0604020202020204" charset="0"/>
            </a:endParaRP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chemeClr val="tx1"/>
                </a:solidFill>
                <a:latin typeface="Playfair Display" panose="020B0604020202020204" charset="0"/>
              </a:rPr>
              <a:t>President and CEO</a:t>
            </a: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chemeClr val="tx1"/>
                </a:solidFill>
                <a:latin typeface="Playfair Display" panose="020B0604020202020204" charset="0"/>
              </a:rPr>
              <a:t>Association for Canadian Studies and Metropolis Institute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CB99B72C-0EF1-475E-AE25-B39A3D7F4A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>
          <a:xfrm>
            <a:off x="15951162" y="9441268"/>
            <a:ext cx="2123923" cy="676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9F1260-ACA6-48B6-A60C-571666D3DC1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9375921"/>
            <a:ext cx="2780158" cy="7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4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A303E-8F6C-4A2C-AAC4-41E2C2203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684338"/>
            <a:ext cx="13944600" cy="2697162"/>
          </a:xfrm>
        </p:spPr>
        <p:txBody>
          <a:bodyPr>
            <a:normAutofit/>
          </a:bodyPr>
          <a:lstStyle/>
          <a:p>
            <a:r>
              <a:rPr lang="en-US" dirty="0"/>
              <a:t>Concern with the numbers of immigrants to Canada continues to 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524501"/>
            <a:ext cx="13513904" cy="2819400"/>
          </a:xfrm>
        </p:spPr>
        <p:txBody>
          <a:bodyPr>
            <a:normAutofit/>
          </a:bodyPr>
          <a:lstStyle/>
          <a:p>
            <a:r>
              <a:rPr lang="en-US" sz="3300" dirty="0"/>
              <a:t>Jack </a:t>
            </a:r>
            <a:r>
              <a:rPr lang="en-US" sz="3300" dirty="0" err="1"/>
              <a:t>Jedwab</a:t>
            </a:r>
            <a:r>
              <a:rPr lang="en-US" sz="3300" dirty="0"/>
              <a:t> </a:t>
            </a:r>
          </a:p>
          <a:p>
            <a:r>
              <a:rPr lang="en-US" sz="3300" dirty="0"/>
              <a:t>President and CEO, Metropolis Institute and the Association for Canadian Studies </a:t>
            </a:r>
          </a:p>
          <a:p>
            <a:r>
              <a:rPr lang="en-US" sz="3900" dirty="0"/>
              <a:t>July 2024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6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Both Canada and the United States are witnessing sizeable increases in concern with the numbers of immigrants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781300"/>
            <a:ext cx="1508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 Canada, July 12-15 Leger poll for the Association for Canadian Studies saw the percentage saying there are too many at 60% the highest on record in this century. It comes at a time when we’re seeing global trends in immigrant receiving countries pointing to growing concern with immigration levels and the issues moving to the forefront of national elections in such countries. A June 2024 Gallup poll revealed that 55% of Americans want to see decreased immigration up from 41% in 2023 and the highest since it was 58% in 2001. It all makes for a mounting political challenge as the numbers of persons seeking to migrate from countries of origin continues to increase.  Some 1784 respondents were interviewed for the ACS-Leger survey over the period July 12-15, 2024. A margin of error cannot be associated with a non-probability sample in a panel survey for comparison purposes. A probability sample of 1784 respondents would have a margin of error of ±2.5%, 19 times out of 20</a:t>
            </a:r>
          </a:p>
          <a:p>
            <a:r>
              <a:rPr lang="en-US" sz="4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out of two Canadians think that there are too many immigrants coming to Canada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63448"/>
              </p:ext>
            </p:extLst>
          </p:nvPr>
        </p:nvGraphicFramePr>
        <p:xfrm>
          <a:off x="1524000" y="2552700"/>
          <a:ext cx="15506700" cy="6581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2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Do you feel that there are (currently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too many, too few or about the right number of immigrants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coming to Canada?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2024 (Leger-ACS)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2024 (Leger-ACS)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September  2023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(Leger-ACS)  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2019 (Leger –ACS)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Too many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49%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About the right number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Too few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I don't know / I prefer not to answer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10%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100%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Across all political parties more feel there are too many immigrants than the right number but over 7 in 10 Conservative and Bloc voters feel that there are too many immigrant currently coming to Canada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84453"/>
              </p:ext>
            </p:extLst>
          </p:nvPr>
        </p:nvGraphicFramePr>
        <p:xfrm>
          <a:off x="1257299" y="2552700"/>
          <a:ext cx="15773402" cy="6705600"/>
        </p:xfrm>
        <a:graphic>
          <a:graphicData uri="http://schemas.openxmlformats.org/drawingml/2006/table">
            <a:tbl>
              <a:tblPr/>
              <a:tblGrid>
                <a:gridCol w="15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6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31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78713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Arial Bold"/>
                          <a:ea typeface="Times New Roman"/>
                          <a:cs typeface="Calibri"/>
                        </a:rPr>
                        <a:t>Do you think there are currently too many, about the right number or too few immigrants coming to Canada?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NDP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BQ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CPC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GPC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PPC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Too many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45.2%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42.3%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72.6%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75.8%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83.9%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60.1%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About the right number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43.3%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40.5%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17.0%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19.3%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36.5%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10.7%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27.7%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Too few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5.1%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3.8%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0.9%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3.1%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74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don’t know / I prefer not to answer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6.5%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4.1%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10.8%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9.1%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Immigration level concerns highest in Alberta, Ontario and Quebec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53554"/>
              </p:ext>
            </p:extLst>
          </p:nvPr>
        </p:nvGraphicFramePr>
        <p:xfrm>
          <a:off x="1257300" y="2552701"/>
          <a:ext cx="15773398" cy="6781803"/>
        </p:xfrm>
        <a:graphic>
          <a:graphicData uri="http://schemas.openxmlformats.org/drawingml/2006/table">
            <a:tbl>
              <a:tblPr/>
              <a:tblGrid>
                <a:gridCol w="526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9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9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82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 you think there are currently too many, about the right number or too few immigrants coming to Canada?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Atl.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QC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MB/SK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Too many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About the right number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Too few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3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 don’t know / I prefer not to answer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Torontonians are more concerned with immigration numbers than are </a:t>
            </a:r>
            <a:r>
              <a:rPr lang="en-US" dirty="0" err="1">
                <a:solidFill>
                  <a:schemeClr val="bg1"/>
                </a:solidFill>
              </a:rPr>
              <a:t>Montrealers</a:t>
            </a:r>
            <a:r>
              <a:rPr lang="en-US" dirty="0">
                <a:solidFill>
                  <a:schemeClr val="bg1"/>
                </a:solidFill>
              </a:rPr>
              <a:t> and Vancouverites yet majorities across all three </a:t>
            </a:r>
            <a:r>
              <a:rPr lang="en-US" dirty="0" err="1">
                <a:solidFill>
                  <a:schemeClr val="bg1"/>
                </a:solidFill>
              </a:rPr>
              <a:t>metropoles</a:t>
            </a:r>
            <a:r>
              <a:rPr lang="en-US" dirty="0">
                <a:solidFill>
                  <a:schemeClr val="bg1"/>
                </a:solidFill>
              </a:rPr>
              <a:t> feel there are too many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83713"/>
              </p:ext>
            </p:extLst>
          </p:nvPr>
        </p:nvGraphicFramePr>
        <p:xfrm>
          <a:off x="1257300" y="2552701"/>
          <a:ext cx="15773400" cy="6858001"/>
        </p:xfrm>
        <a:graphic>
          <a:graphicData uri="http://schemas.openxmlformats.org/drawingml/2006/table">
            <a:tbl>
              <a:tblPr/>
              <a:tblGrid>
                <a:gridCol w="8222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 you think there are currently too many, about the right number or too few immigrants coming to Canada?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Montreal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Toronto 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Vancouver 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4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Too many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4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About the right number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4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Too few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6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 don’t know / I prefer not to answer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Both white and visible minority Canadians believe that there are too many immigrants currently coming to Canada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99140"/>
              </p:ext>
            </p:extLst>
          </p:nvPr>
        </p:nvGraphicFramePr>
        <p:xfrm>
          <a:off x="1447800" y="2552700"/>
          <a:ext cx="15582900" cy="6476997"/>
        </p:xfrm>
        <a:graphic>
          <a:graphicData uri="http://schemas.openxmlformats.org/drawingml/2006/table">
            <a:tbl>
              <a:tblPr/>
              <a:tblGrid>
                <a:gridCol w="51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Do you think there are currently too many, about the right number or too few immigrants coming to Canada?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Non-White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Too many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4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About the right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Too few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57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 don’t know / I prefer not to answer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1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Across age cohorts youngest group is the least concerned with current levels of immigration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4" y="2933700"/>
          <a:ext cx="15087595" cy="5486400"/>
        </p:xfrm>
        <a:graphic>
          <a:graphicData uri="http://schemas.openxmlformats.org/drawingml/2006/table">
            <a:tbl>
              <a:tblPr/>
              <a:tblGrid>
                <a:gridCol w="503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75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 you think there are currently too many, about the right number or too few immigrants coming to Canada?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 18 and 24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 25 and 34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 35 and 44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 45 and 54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Between 55 and 64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65+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Too many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About the right number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Too few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 don’t know / I prefer not to answer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6174" marR="6174" marT="61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three in four persons that strongly supported the removal of the encampments at McGill believe that there are too many immigrants coming to Canada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25213"/>
              </p:ext>
            </p:extLst>
          </p:nvPr>
        </p:nvGraphicFramePr>
        <p:xfrm>
          <a:off x="1257300" y="2552700"/>
          <a:ext cx="15773400" cy="6705598"/>
        </p:xfrm>
        <a:graphic>
          <a:graphicData uri="http://schemas.openxmlformats.org/drawingml/2006/table">
            <a:tbl>
              <a:tblPr/>
              <a:tblGrid>
                <a:gridCol w="315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205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Do you think there are currently too many, about the right number or too few immigrants coming to Canada?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 McGill University in Montreal, officials were correct to have the police and private security take down the encampments on their campuses. - To what extent do you agree with the following statements?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Strongly 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Somewhat 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Somewhat disagree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4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Too many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73.9%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41.6%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549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About the right number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41.6%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04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Too few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05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 don’t know / I prefer not to answer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04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CS - Copy" id="{CC2B0D75-5ADE-4D70-8048-7C6DE6ADA954}" vid="{1427474C-1CC2-41D2-99A9-D3868E1A88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ACS - PPT Template</Template>
  <TotalTime>3730</TotalTime>
  <Words>1058</Words>
  <Application>Microsoft Office PowerPoint</Application>
  <PresentationFormat>Personnalisé</PresentationFormat>
  <Paragraphs>242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Roboto</vt:lpstr>
      <vt:lpstr>Times New Roman</vt:lpstr>
      <vt:lpstr>Calibri Light</vt:lpstr>
      <vt:lpstr>Arial Bold</vt:lpstr>
      <vt:lpstr>Playfair Display</vt:lpstr>
      <vt:lpstr>Custom Design</vt:lpstr>
      <vt:lpstr>Concern with the numbers of immigrants to Canada continues to rise</vt:lpstr>
      <vt:lpstr>Both Canada and the United States are witnessing sizeable increases in concern with the numbers of immigrants </vt:lpstr>
      <vt:lpstr>One out of two Canadians think that there are too many immigrants coming to Canada </vt:lpstr>
      <vt:lpstr>Across all political parties more feel there are too many immigrants than the right number but over 7 in 10 Conservative and Bloc voters feel that there are too many immigrant currently coming to Canada </vt:lpstr>
      <vt:lpstr>Immigration level concerns highest in Alberta, Ontario and Quebec </vt:lpstr>
      <vt:lpstr>Torontonians are more concerned with immigration numbers than are Montrealers and Vancouverites yet majorities across all three metropoles feel there are too many </vt:lpstr>
      <vt:lpstr>Both white and visible minority Canadians believe that there are too many immigrants currently coming to Canada </vt:lpstr>
      <vt:lpstr>Across age cohorts youngest group is the least concerned with current levels of immigration </vt:lpstr>
      <vt:lpstr>Some three in four persons that strongly supported the removal of the encampments at McGill believe that there are too many immigrants coming to Canada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ACS</cp:lastModifiedBy>
  <cp:revision>275</cp:revision>
  <dcterms:created xsi:type="dcterms:W3CDTF">2022-07-17T11:28:32Z</dcterms:created>
  <dcterms:modified xsi:type="dcterms:W3CDTF">2024-07-30T14:46:54Z</dcterms:modified>
  <dc:identifier>DAEoxvRX6Ow</dc:identifier>
</cp:coreProperties>
</file>